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
  </p:notesMasterIdLst>
  <p:sldIdLst>
    <p:sldId id="256" r:id="rId2"/>
  </p:sldIdLst>
  <p:sldSz cx="30275213" cy="42794238"/>
  <p:notesSz cx="6797675" cy="9874250"/>
  <p:defaultTextStyle>
    <a:defPPr>
      <a:defRPr lang="en-US"/>
    </a:defPPr>
    <a:lvl1pPr marL="0" algn="l" defTabSz="3507273" rtl="0" eaLnBrk="1" latinLnBrk="0" hangingPunct="1">
      <a:defRPr sz="6904" kern="1200">
        <a:solidFill>
          <a:schemeClr val="tx1"/>
        </a:solidFill>
        <a:latin typeface="+mn-lt"/>
        <a:ea typeface="+mn-ea"/>
        <a:cs typeface="+mn-cs"/>
      </a:defRPr>
    </a:lvl1pPr>
    <a:lvl2pPr marL="1753636" algn="l" defTabSz="3507273" rtl="0" eaLnBrk="1" latinLnBrk="0" hangingPunct="1">
      <a:defRPr sz="6904" kern="1200">
        <a:solidFill>
          <a:schemeClr val="tx1"/>
        </a:solidFill>
        <a:latin typeface="+mn-lt"/>
        <a:ea typeface="+mn-ea"/>
        <a:cs typeface="+mn-cs"/>
      </a:defRPr>
    </a:lvl2pPr>
    <a:lvl3pPr marL="3507273" algn="l" defTabSz="3507273" rtl="0" eaLnBrk="1" latinLnBrk="0" hangingPunct="1">
      <a:defRPr sz="6904" kern="1200">
        <a:solidFill>
          <a:schemeClr val="tx1"/>
        </a:solidFill>
        <a:latin typeface="+mn-lt"/>
        <a:ea typeface="+mn-ea"/>
        <a:cs typeface="+mn-cs"/>
      </a:defRPr>
    </a:lvl3pPr>
    <a:lvl4pPr marL="5260909" algn="l" defTabSz="3507273" rtl="0" eaLnBrk="1" latinLnBrk="0" hangingPunct="1">
      <a:defRPr sz="6904" kern="1200">
        <a:solidFill>
          <a:schemeClr val="tx1"/>
        </a:solidFill>
        <a:latin typeface="+mn-lt"/>
        <a:ea typeface="+mn-ea"/>
        <a:cs typeface="+mn-cs"/>
      </a:defRPr>
    </a:lvl4pPr>
    <a:lvl5pPr marL="7014545" algn="l" defTabSz="3507273" rtl="0" eaLnBrk="1" latinLnBrk="0" hangingPunct="1">
      <a:defRPr sz="6904" kern="1200">
        <a:solidFill>
          <a:schemeClr val="tx1"/>
        </a:solidFill>
        <a:latin typeface="+mn-lt"/>
        <a:ea typeface="+mn-ea"/>
        <a:cs typeface="+mn-cs"/>
      </a:defRPr>
    </a:lvl5pPr>
    <a:lvl6pPr marL="8768182" algn="l" defTabSz="3507273" rtl="0" eaLnBrk="1" latinLnBrk="0" hangingPunct="1">
      <a:defRPr sz="6904" kern="1200">
        <a:solidFill>
          <a:schemeClr val="tx1"/>
        </a:solidFill>
        <a:latin typeface="+mn-lt"/>
        <a:ea typeface="+mn-ea"/>
        <a:cs typeface="+mn-cs"/>
      </a:defRPr>
    </a:lvl6pPr>
    <a:lvl7pPr marL="10521818" algn="l" defTabSz="3507273" rtl="0" eaLnBrk="1" latinLnBrk="0" hangingPunct="1">
      <a:defRPr sz="6904" kern="1200">
        <a:solidFill>
          <a:schemeClr val="tx1"/>
        </a:solidFill>
        <a:latin typeface="+mn-lt"/>
        <a:ea typeface="+mn-ea"/>
        <a:cs typeface="+mn-cs"/>
      </a:defRPr>
    </a:lvl7pPr>
    <a:lvl8pPr marL="12275454" algn="l" defTabSz="3507273" rtl="0" eaLnBrk="1" latinLnBrk="0" hangingPunct="1">
      <a:defRPr sz="6904" kern="1200">
        <a:solidFill>
          <a:schemeClr val="tx1"/>
        </a:solidFill>
        <a:latin typeface="+mn-lt"/>
        <a:ea typeface="+mn-ea"/>
        <a:cs typeface="+mn-cs"/>
      </a:defRPr>
    </a:lvl8pPr>
    <a:lvl9pPr marL="14029091" algn="l" defTabSz="3507273" rtl="0" eaLnBrk="1" latinLnBrk="0" hangingPunct="1">
      <a:defRPr sz="69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8FC"/>
    <a:srgbClr val="536970"/>
    <a:srgbClr val="5193A9"/>
    <a:srgbClr val="DBA4E4"/>
    <a:srgbClr val="F2A16A"/>
    <a:srgbClr val="F19759"/>
    <a:srgbClr val="E1CCF0"/>
    <a:srgbClr val="C9A6E4"/>
    <a:srgbClr val="FFFFFF"/>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7" d="100"/>
          <a:sy n="17" d="100"/>
        </p:scale>
        <p:origin x="3144" y="288"/>
      </p:cViewPr>
      <p:guideLst>
        <p:guide orient="horz" pos="13478"/>
        <p:guide pos="9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ampus\home\home06\b3038917\DSTL%20PhD\Year%201\Experimentation\Cell%20coun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B5A-F446-A610-ABCACD76333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2B5A-F446-A610-ABCACD76333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5-2B5A-F446-A610-ABCACD763333}"/>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7-2B5A-F446-A610-ABCACD763333}"/>
              </c:ext>
            </c:extLst>
          </c:dPt>
          <c:errBars>
            <c:errBarType val="both"/>
            <c:errValType val="cust"/>
            <c:noEndCap val="0"/>
            <c:plus>
              <c:numRef>
                <c:f>'Per mm^2'!$D$46:$K$46</c:f>
                <c:numCache>
                  <c:formatCode>General</c:formatCode>
                  <c:ptCount val="8"/>
                  <c:pt idx="0">
                    <c:v>105.04504960754628</c:v>
                  </c:pt>
                  <c:pt idx="1">
                    <c:v>107.14156806485036</c:v>
                  </c:pt>
                  <c:pt idx="2">
                    <c:v>225.00556725384652</c:v>
                  </c:pt>
                  <c:pt idx="3">
                    <c:v>116.82604441011482</c:v>
                  </c:pt>
                  <c:pt idx="4">
                    <c:v>264.77679922060406</c:v>
                  </c:pt>
                  <c:pt idx="5">
                    <c:v>31.878696918412153</c:v>
                  </c:pt>
                  <c:pt idx="6">
                    <c:v>122.33562404257049</c:v>
                  </c:pt>
                  <c:pt idx="7">
                    <c:v>14.254138052130527</c:v>
                  </c:pt>
                </c:numCache>
              </c:numRef>
            </c:plus>
            <c:minus>
              <c:numRef>
                <c:f>'Per mm^2'!$D$46:$K$46</c:f>
                <c:numCache>
                  <c:formatCode>General</c:formatCode>
                  <c:ptCount val="8"/>
                  <c:pt idx="0">
                    <c:v>105.04504960754628</c:v>
                  </c:pt>
                  <c:pt idx="1">
                    <c:v>107.14156806485036</c:v>
                  </c:pt>
                  <c:pt idx="2">
                    <c:v>225.00556725384652</c:v>
                  </c:pt>
                  <c:pt idx="3">
                    <c:v>116.82604441011482</c:v>
                  </c:pt>
                  <c:pt idx="4">
                    <c:v>264.77679922060406</c:v>
                  </c:pt>
                  <c:pt idx="5">
                    <c:v>31.878696918412153</c:v>
                  </c:pt>
                  <c:pt idx="6">
                    <c:v>122.33562404257049</c:v>
                  </c:pt>
                  <c:pt idx="7">
                    <c:v>14.254138052130527</c:v>
                  </c:pt>
                </c:numCache>
              </c:numRef>
            </c:minus>
            <c:spPr>
              <a:noFill/>
              <a:ln w="9525" cap="flat" cmpd="sng" algn="ctr">
                <a:solidFill>
                  <a:schemeClr val="tx1">
                    <a:lumMod val="65000"/>
                    <a:lumOff val="35000"/>
                  </a:schemeClr>
                </a:solidFill>
                <a:round/>
              </a:ln>
              <a:effectLst/>
            </c:spPr>
          </c:errBars>
          <c:cat>
            <c:multiLvlStrRef>
              <c:f>'Per mm^2'!$D$43:$K$44</c:f>
              <c:multiLvlStrCache>
                <c:ptCount val="8"/>
                <c:lvl>
                  <c:pt idx="0">
                    <c:v>Control</c:v>
                  </c:pt>
                  <c:pt idx="1">
                    <c:v>Irradiated</c:v>
                  </c:pt>
                  <c:pt idx="2">
                    <c:v>Control</c:v>
                  </c:pt>
                  <c:pt idx="3">
                    <c:v>Irradiated</c:v>
                  </c:pt>
                  <c:pt idx="4">
                    <c:v>Control</c:v>
                  </c:pt>
                  <c:pt idx="5">
                    <c:v>Irradiated</c:v>
                  </c:pt>
                  <c:pt idx="6">
                    <c:v>Control </c:v>
                  </c:pt>
                  <c:pt idx="7">
                    <c:v>Irraditated</c:v>
                  </c:pt>
                </c:lvl>
                <c:lvl>
                  <c:pt idx="0">
                    <c:v>2 Hour Settlement</c:v>
                  </c:pt>
                  <c:pt idx="2">
                    <c:v>1 Day Growth</c:v>
                  </c:pt>
                  <c:pt idx="4">
                    <c:v>3 Day Growth</c:v>
                  </c:pt>
                  <c:pt idx="6">
                    <c:v>5 Day Growth</c:v>
                  </c:pt>
                </c:lvl>
              </c:multiLvlStrCache>
            </c:multiLvlStrRef>
          </c:cat>
          <c:val>
            <c:numRef>
              <c:f>'Per mm^2'!$D$45:$K$45</c:f>
              <c:numCache>
                <c:formatCode>General</c:formatCode>
                <c:ptCount val="8"/>
                <c:pt idx="0">
                  <c:v>209.44491666666664</c:v>
                </c:pt>
                <c:pt idx="1">
                  <c:v>136.756</c:v>
                </c:pt>
                <c:pt idx="2" formatCode="0">
                  <c:v>979.81616666666696</c:v>
                </c:pt>
                <c:pt idx="3" formatCode="0">
                  <c:v>90.365166666666653</c:v>
                </c:pt>
                <c:pt idx="4" formatCode="0">
                  <c:v>1264.1875000000002</c:v>
                </c:pt>
                <c:pt idx="5" formatCode="0">
                  <c:v>18.874555555555553</c:v>
                </c:pt>
                <c:pt idx="6" formatCode="0">
                  <c:v>589.02933333333328</c:v>
                </c:pt>
                <c:pt idx="7" formatCode="0">
                  <c:v>12.58966666666667</c:v>
                </c:pt>
              </c:numCache>
            </c:numRef>
          </c:val>
          <c:extLst>
            <c:ext xmlns:c16="http://schemas.microsoft.com/office/drawing/2014/chart" uri="{C3380CC4-5D6E-409C-BE32-E72D297353CC}">
              <c16:uniqueId val="{00000008-2B5A-F446-A610-ABCACD763333}"/>
            </c:ext>
          </c:extLst>
        </c:ser>
        <c:dLbls>
          <c:showLegendKey val="0"/>
          <c:showVal val="0"/>
          <c:showCatName val="0"/>
          <c:showSerName val="0"/>
          <c:showPercent val="0"/>
          <c:showBubbleSize val="0"/>
        </c:dLbls>
        <c:gapWidth val="74"/>
        <c:overlap val="-27"/>
        <c:axId val="158585528"/>
        <c:axId val="158233016"/>
      </c:barChart>
      <c:catAx>
        <c:axId val="158585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8233016"/>
        <c:crosses val="autoZero"/>
        <c:auto val="1"/>
        <c:lblAlgn val="ctr"/>
        <c:lblOffset val="100"/>
        <c:noMultiLvlLbl val="0"/>
      </c:catAx>
      <c:valAx>
        <c:axId val="158233016"/>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GB" sz="2400" dirty="0">
                    <a:solidFill>
                      <a:schemeClr val="tx1"/>
                    </a:solidFill>
                  </a:rPr>
                  <a:t>Cell abundance mm</a:t>
                </a:r>
                <a:r>
                  <a:rPr lang="en-GB" sz="2400" baseline="30000" dirty="0">
                    <a:solidFill>
                      <a:schemeClr val="tx1"/>
                    </a:solidFill>
                  </a:rPr>
                  <a:t>2</a:t>
                </a:r>
              </a:p>
            </c:rich>
          </c:tx>
          <c:layout>
            <c:manualLayout>
              <c:xMode val="edge"/>
              <c:yMode val="edge"/>
              <c:x val="0"/>
              <c:y val="0.2544308209756099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8585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046309E0-4707-4A66-82D1-09725013E305}" type="datetimeFigureOut">
              <a:rPr lang="en-GB" smtClean="0"/>
              <a:t>29/04/2021</a:t>
            </a:fld>
            <a:endParaRPr lang="en-GB"/>
          </a:p>
        </p:txBody>
      </p:sp>
      <p:sp>
        <p:nvSpPr>
          <p:cNvPr id="4" name="Slide Image Placeholder 3"/>
          <p:cNvSpPr>
            <a:spLocks noGrp="1" noRot="1" noChangeAspect="1"/>
          </p:cNvSpPr>
          <p:nvPr>
            <p:ph type="sldImg" idx="2"/>
          </p:nvPr>
        </p:nvSpPr>
        <p:spPr>
          <a:xfrm>
            <a:off x="2220913" y="1235075"/>
            <a:ext cx="2355850"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6F739657-8973-462F-A107-4A459ADAE19D}" type="slidenum">
              <a:rPr lang="en-GB" smtClean="0"/>
              <a:t>‹#›</a:t>
            </a:fld>
            <a:endParaRPr lang="en-GB"/>
          </a:p>
        </p:txBody>
      </p:sp>
    </p:spTree>
    <p:extLst>
      <p:ext uri="{BB962C8B-B14F-4D97-AF65-F5344CB8AC3E}">
        <p14:creationId xmlns:p14="http://schemas.microsoft.com/office/powerpoint/2010/main" val="320406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739657-8973-462F-A107-4A459ADAE19D}" type="slidenum">
              <a:rPr lang="en-GB" smtClean="0"/>
              <a:t>1</a:t>
            </a:fld>
            <a:endParaRPr lang="en-GB"/>
          </a:p>
        </p:txBody>
      </p:sp>
    </p:spTree>
    <p:extLst>
      <p:ext uri="{BB962C8B-B14F-4D97-AF65-F5344CB8AC3E}">
        <p14:creationId xmlns:p14="http://schemas.microsoft.com/office/powerpoint/2010/main" val="95733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3597"/>
            <a:ext cx="22706410" cy="14898735"/>
          </a:xfrm>
        </p:spPr>
        <p:txBody>
          <a:bodyPr anchor="b"/>
          <a:lstStyle>
            <a:lvl1pPr algn="ctr">
              <a:defRPr sz="14899"/>
            </a:lvl1pPr>
          </a:lstStyle>
          <a:p>
            <a:r>
              <a:rPr lang="en-US"/>
              <a:t>Click to edit Master title style</a:t>
            </a:r>
          </a:p>
        </p:txBody>
      </p:sp>
      <p:sp>
        <p:nvSpPr>
          <p:cNvPr id="3" name="Subtitle 2"/>
          <p:cNvSpPr>
            <a:spLocks noGrp="1"/>
          </p:cNvSpPr>
          <p:nvPr>
            <p:ph type="subTitle" idx="1"/>
          </p:nvPr>
        </p:nvSpPr>
        <p:spPr>
          <a:xfrm>
            <a:off x="3784402" y="22476884"/>
            <a:ext cx="22706410" cy="10332032"/>
          </a:xfrm>
        </p:spPr>
        <p:txBody>
          <a:bodyPr/>
          <a:lstStyle>
            <a:lvl1pPr marL="0" indent="0" algn="ctr">
              <a:buNone/>
              <a:defRPr sz="5960"/>
            </a:lvl1pPr>
            <a:lvl2pPr marL="1135319" indent="0" algn="ctr">
              <a:buNone/>
              <a:defRPr sz="4966"/>
            </a:lvl2pPr>
            <a:lvl3pPr marL="2270638" indent="0" algn="ctr">
              <a:buNone/>
              <a:defRPr sz="4470"/>
            </a:lvl3pPr>
            <a:lvl4pPr marL="3405957" indent="0" algn="ctr">
              <a:buNone/>
              <a:defRPr sz="3973"/>
            </a:lvl4pPr>
            <a:lvl5pPr marL="4541276" indent="0" algn="ctr">
              <a:buNone/>
              <a:defRPr sz="3973"/>
            </a:lvl5pPr>
            <a:lvl6pPr marL="5676595" indent="0" algn="ctr">
              <a:buNone/>
              <a:defRPr sz="3973"/>
            </a:lvl6pPr>
            <a:lvl7pPr marL="6811914" indent="0" algn="ctr">
              <a:buNone/>
              <a:defRPr sz="3973"/>
            </a:lvl7pPr>
            <a:lvl8pPr marL="7947233" indent="0" algn="ctr">
              <a:buNone/>
              <a:defRPr sz="3973"/>
            </a:lvl8pPr>
            <a:lvl9pPr marL="9082552" indent="0" algn="ctr">
              <a:buNone/>
              <a:defRPr sz="3973"/>
            </a:lvl9pPr>
          </a:lstStyle>
          <a:p>
            <a:r>
              <a:rPr lang="en-US"/>
              <a:t>Click to edit Master subtitle style</a:t>
            </a:r>
          </a:p>
        </p:txBody>
      </p:sp>
      <p:sp>
        <p:nvSpPr>
          <p:cNvPr id="4" name="Date Placeholder 3"/>
          <p:cNvSpPr>
            <a:spLocks noGrp="1"/>
          </p:cNvSpPr>
          <p:nvPr>
            <p:ph type="dt" sz="half" idx="10"/>
          </p:nvPr>
        </p:nvSpPr>
        <p:spPr/>
        <p:txBody>
          <a:bodyPr/>
          <a:lstStyle/>
          <a:p>
            <a:fld id="{6E19ED82-B692-4B83-8011-3B217BE98F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130119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9ED82-B692-4B83-8011-3B217BE98F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87580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699" y="2278397"/>
            <a:ext cx="6528093" cy="362661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1" y="2278397"/>
            <a:ext cx="19205838"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9ED82-B692-4B83-8011-3B217BE98F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421324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9ED82-B692-4B83-8011-3B217BE98F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64352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3" y="10668848"/>
            <a:ext cx="26112371" cy="17801211"/>
          </a:xfrm>
        </p:spPr>
        <p:txBody>
          <a:bodyPr anchor="b"/>
          <a:lstStyle>
            <a:lvl1pPr>
              <a:defRPr sz="14899"/>
            </a:lvl1pPr>
          </a:lstStyle>
          <a:p>
            <a:r>
              <a:rPr lang="en-US"/>
              <a:t>Click to edit Master title style</a:t>
            </a:r>
          </a:p>
        </p:txBody>
      </p:sp>
      <p:sp>
        <p:nvSpPr>
          <p:cNvPr id="3" name="Text Placeholder 2"/>
          <p:cNvSpPr>
            <a:spLocks noGrp="1"/>
          </p:cNvSpPr>
          <p:nvPr>
            <p:ph type="body" idx="1"/>
          </p:nvPr>
        </p:nvSpPr>
        <p:spPr>
          <a:xfrm>
            <a:off x="2065653" y="28638465"/>
            <a:ext cx="26112371" cy="9361236"/>
          </a:xfrm>
        </p:spPr>
        <p:txBody>
          <a:bodyPr/>
          <a:lstStyle>
            <a:lvl1pPr marL="0" indent="0">
              <a:buNone/>
              <a:defRPr sz="5960">
                <a:solidFill>
                  <a:schemeClr val="tx1">
                    <a:tint val="75000"/>
                  </a:schemeClr>
                </a:solidFill>
              </a:defRPr>
            </a:lvl1pPr>
            <a:lvl2pPr marL="1135319" indent="0">
              <a:buNone/>
              <a:defRPr sz="4966">
                <a:solidFill>
                  <a:schemeClr val="tx1">
                    <a:tint val="75000"/>
                  </a:schemeClr>
                </a:solidFill>
              </a:defRPr>
            </a:lvl2pPr>
            <a:lvl3pPr marL="2270638" indent="0">
              <a:buNone/>
              <a:defRPr sz="4470">
                <a:solidFill>
                  <a:schemeClr val="tx1">
                    <a:tint val="75000"/>
                  </a:schemeClr>
                </a:solidFill>
              </a:defRPr>
            </a:lvl3pPr>
            <a:lvl4pPr marL="3405957" indent="0">
              <a:buNone/>
              <a:defRPr sz="3973">
                <a:solidFill>
                  <a:schemeClr val="tx1">
                    <a:tint val="75000"/>
                  </a:schemeClr>
                </a:solidFill>
              </a:defRPr>
            </a:lvl4pPr>
            <a:lvl5pPr marL="4541276" indent="0">
              <a:buNone/>
              <a:defRPr sz="3973">
                <a:solidFill>
                  <a:schemeClr val="tx1">
                    <a:tint val="75000"/>
                  </a:schemeClr>
                </a:solidFill>
              </a:defRPr>
            </a:lvl5pPr>
            <a:lvl6pPr marL="5676595" indent="0">
              <a:buNone/>
              <a:defRPr sz="3973">
                <a:solidFill>
                  <a:schemeClr val="tx1">
                    <a:tint val="75000"/>
                  </a:schemeClr>
                </a:solidFill>
              </a:defRPr>
            </a:lvl6pPr>
            <a:lvl7pPr marL="6811914" indent="0">
              <a:buNone/>
              <a:defRPr sz="3973">
                <a:solidFill>
                  <a:schemeClr val="tx1">
                    <a:tint val="75000"/>
                  </a:schemeClr>
                </a:solidFill>
              </a:defRPr>
            </a:lvl7pPr>
            <a:lvl8pPr marL="7947233" indent="0">
              <a:buNone/>
              <a:defRPr sz="3973">
                <a:solidFill>
                  <a:schemeClr val="tx1">
                    <a:tint val="75000"/>
                  </a:schemeClr>
                </a:solidFill>
              </a:defRPr>
            </a:lvl8pPr>
            <a:lvl9pPr marL="9082552" indent="0">
              <a:buNone/>
              <a:defRPr sz="39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9ED82-B692-4B83-8011-3B217BE98F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201635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1985"/>
            <a:ext cx="12866966"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6826" y="11391985"/>
            <a:ext cx="12866966"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19ED82-B692-4B83-8011-3B217BE98F2D}"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147581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400"/>
            <a:ext cx="26112371" cy="8271575"/>
          </a:xfrm>
        </p:spPr>
        <p:txBody>
          <a:bodyPr/>
          <a:lstStyle/>
          <a:p>
            <a:r>
              <a:rPr lang="en-US"/>
              <a:t>Click to edit Master title style</a:t>
            </a:r>
          </a:p>
        </p:txBody>
      </p:sp>
      <p:sp>
        <p:nvSpPr>
          <p:cNvPr id="3" name="Text Placeholder 2"/>
          <p:cNvSpPr>
            <a:spLocks noGrp="1"/>
          </p:cNvSpPr>
          <p:nvPr>
            <p:ph type="body" idx="1"/>
          </p:nvPr>
        </p:nvSpPr>
        <p:spPr>
          <a:xfrm>
            <a:off x="2085365" y="10490535"/>
            <a:ext cx="12807833" cy="5141249"/>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4" name="Content Placeholder 3"/>
          <p:cNvSpPr>
            <a:spLocks noGrp="1"/>
          </p:cNvSpPr>
          <p:nvPr>
            <p:ph sz="half" idx="2"/>
          </p:nvPr>
        </p:nvSpPr>
        <p:spPr>
          <a:xfrm>
            <a:off x="2085365" y="15631784"/>
            <a:ext cx="12807833"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0535"/>
            <a:ext cx="12870909" cy="5141249"/>
          </a:xfrm>
        </p:spPr>
        <p:txBody>
          <a:bodyPr anchor="b"/>
          <a:lstStyle>
            <a:lvl1pPr marL="0" indent="0">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n-US"/>
              <a:t>Click to edit Master text styles</a:t>
            </a:r>
          </a:p>
        </p:txBody>
      </p:sp>
      <p:sp>
        <p:nvSpPr>
          <p:cNvPr id="6" name="Content Placeholder 5"/>
          <p:cNvSpPr>
            <a:spLocks noGrp="1"/>
          </p:cNvSpPr>
          <p:nvPr>
            <p:ph sz="quarter" idx="4"/>
          </p:nvPr>
        </p:nvSpPr>
        <p:spPr>
          <a:xfrm>
            <a:off x="15326827" y="15631784"/>
            <a:ext cx="12870909"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9ED82-B692-4B83-8011-3B217BE98F2D}" type="datetimeFigureOut">
              <a:rPr lang="en-US" smtClean="0"/>
              <a:t>4/29/21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69916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19ED82-B692-4B83-8011-3B217BE98F2D}" type="datetimeFigureOut">
              <a:rPr lang="en-US" smtClean="0"/>
              <a:t>4/29/21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6387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9ED82-B692-4B83-8011-3B217BE98F2D}" type="datetimeFigureOut">
              <a:rPr lang="en-US" smtClean="0"/>
              <a:t>4/29/21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6241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6" y="2852949"/>
            <a:ext cx="9764543" cy="9985322"/>
          </a:xfrm>
        </p:spPr>
        <p:txBody>
          <a:bodyPr anchor="b"/>
          <a:lstStyle>
            <a:lvl1pPr>
              <a:defRPr sz="7946"/>
            </a:lvl1pPr>
          </a:lstStyle>
          <a:p>
            <a:r>
              <a:rPr lang="en-US"/>
              <a:t>Click to edit Master title style</a:t>
            </a:r>
          </a:p>
        </p:txBody>
      </p:sp>
      <p:sp>
        <p:nvSpPr>
          <p:cNvPr id="3" name="Content Placeholder 2"/>
          <p:cNvSpPr>
            <a:spLocks noGrp="1"/>
          </p:cNvSpPr>
          <p:nvPr>
            <p:ph idx="1"/>
          </p:nvPr>
        </p:nvSpPr>
        <p:spPr>
          <a:xfrm>
            <a:off x="12870909" y="6161581"/>
            <a:ext cx="15326827" cy="30411646"/>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366" y="12838271"/>
            <a:ext cx="9764543" cy="23784486"/>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p:cNvSpPr>
            <a:spLocks noGrp="1"/>
          </p:cNvSpPr>
          <p:nvPr>
            <p:ph type="dt" sz="half" idx="10"/>
          </p:nvPr>
        </p:nvSpPr>
        <p:spPr/>
        <p:txBody>
          <a:bodyPr/>
          <a:lstStyle/>
          <a:p>
            <a:fld id="{6E19ED82-B692-4B83-8011-3B217BE98F2D}"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271811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6" y="2852949"/>
            <a:ext cx="9764543" cy="9985322"/>
          </a:xfrm>
        </p:spPr>
        <p:txBody>
          <a:bodyPr anchor="b"/>
          <a:lstStyle>
            <a:lvl1pPr>
              <a:defRPr sz="7946"/>
            </a:lvl1pPr>
          </a:lstStyle>
          <a:p>
            <a:r>
              <a:rPr lang="en-US"/>
              <a:t>Click to edit Master title style</a:t>
            </a:r>
          </a:p>
        </p:txBody>
      </p:sp>
      <p:sp>
        <p:nvSpPr>
          <p:cNvPr id="3" name="Picture Placeholder 2"/>
          <p:cNvSpPr>
            <a:spLocks noGrp="1"/>
          </p:cNvSpPr>
          <p:nvPr>
            <p:ph type="pic" idx="1"/>
          </p:nvPr>
        </p:nvSpPr>
        <p:spPr>
          <a:xfrm>
            <a:off x="12870909" y="6161581"/>
            <a:ext cx="15326827" cy="30411646"/>
          </a:xfrm>
        </p:spPr>
        <p:txBody>
          <a:bodyPr/>
          <a:lstStyle>
            <a:lvl1pPr marL="0" indent="0">
              <a:buNone/>
              <a:defRPr sz="7946"/>
            </a:lvl1pPr>
            <a:lvl2pPr marL="1135319" indent="0">
              <a:buNone/>
              <a:defRPr sz="6953"/>
            </a:lvl2pPr>
            <a:lvl3pPr marL="2270638" indent="0">
              <a:buNone/>
              <a:defRPr sz="5960"/>
            </a:lvl3pPr>
            <a:lvl4pPr marL="3405957" indent="0">
              <a:buNone/>
              <a:defRPr sz="4966"/>
            </a:lvl4pPr>
            <a:lvl5pPr marL="4541276" indent="0">
              <a:buNone/>
              <a:defRPr sz="4966"/>
            </a:lvl5pPr>
            <a:lvl6pPr marL="5676595" indent="0">
              <a:buNone/>
              <a:defRPr sz="4966"/>
            </a:lvl6pPr>
            <a:lvl7pPr marL="6811914" indent="0">
              <a:buNone/>
              <a:defRPr sz="4966"/>
            </a:lvl7pPr>
            <a:lvl8pPr marL="7947233" indent="0">
              <a:buNone/>
              <a:defRPr sz="4966"/>
            </a:lvl8pPr>
            <a:lvl9pPr marL="9082552" indent="0">
              <a:buNone/>
              <a:defRPr sz="4966"/>
            </a:lvl9pPr>
          </a:lstStyle>
          <a:p>
            <a:endParaRPr lang="en-US"/>
          </a:p>
        </p:txBody>
      </p:sp>
      <p:sp>
        <p:nvSpPr>
          <p:cNvPr id="4" name="Text Placeholder 3"/>
          <p:cNvSpPr>
            <a:spLocks noGrp="1"/>
          </p:cNvSpPr>
          <p:nvPr>
            <p:ph type="body" sz="half" idx="2"/>
          </p:nvPr>
        </p:nvSpPr>
        <p:spPr>
          <a:xfrm>
            <a:off x="2085366" y="12838271"/>
            <a:ext cx="9764543" cy="23784486"/>
          </a:xfrm>
        </p:spPr>
        <p:txBody>
          <a:bodyPr/>
          <a:lstStyle>
            <a:lvl1pPr marL="0" indent="0">
              <a:buNone/>
              <a:defRPr sz="3973"/>
            </a:lvl1pPr>
            <a:lvl2pPr marL="1135319" indent="0">
              <a:buNone/>
              <a:defRPr sz="3476"/>
            </a:lvl2pPr>
            <a:lvl3pPr marL="2270638" indent="0">
              <a:buNone/>
              <a:defRPr sz="2980"/>
            </a:lvl3pPr>
            <a:lvl4pPr marL="3405957" indent="0">
              <a:buNone/>
              <a:defRPr sz="2483"/>
            </a:lvl4pPr>
            <a:lvl5pPr marL="4541276" indent="0">
              <a:buNone/>
              <a:defRPr sz="2483"/>
            </a:lvl5pPr>
            <a:lvl6pPr marL="5676595" indent="0">
              <a:buNone/>
              <a:defRPr sz="2483"/>
            </a:lvl6pPr>
            <a:lvl7pPr marL="6811914" indent="0">
              <a:buNone/>
              <a:defRPr sz="2483"/>
            </a:lvl7pPr>
            <a:lvl8pPr marL="7947233" indent="0">
              <a:buNone/>
              <a:defRPr sz="2483"/>
            </a:lvl8pPr>
            <a:lvl9pPr marL="9082552" indent="0">
              <a:buNone/>
              <a:defRPr sz="2483"/>
            </a:lvl9pPr>
          </a:lstStyle>
          <a:p>
            <a:pPr lvl="0"/>
            <a:r>
              <a:rPr lang="en-US"/>
              <a:t>Click to edit Master text styles</a:t>
            </a:r>
          </a:p>
        </p:txBody>
      </p:sp>
      <p:sp>
        <p:nvSpPr>
          <p:cNvPr id="5" name="Date Placeholder 4"/>
          <p:cNvSpPr>
            <a:spLocks noGrp="1"/>
          </p:cNvSpPr>
          <p:nvPr>
            <p:ph type="dt" sz="half" idx="10"/>
          </p:nvPr>
        </p:nvSpPr>
        <p:spPr/>
        <p:txBody>
          <a:bodyPr/>
          <a:lstStyle/>
          <a:p>
            <a:fld id="{6E19ED82-B692-4B83-8011-3B217BE98F2D}"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30C5-3E94-4F13-9BBF-846228586273}" type="slidenum">
              <a:rPr lang="en-US" smtClean="0"/>
              <a:t>‹#›</a:t>
            </a:fld>
            <a:endParaRPr lang="en-US"/>
          </a:p>
        </p:txBody>
      </p:sp>
    </p:spTree>
    <p:extLst>
      <p:ext uri="{BB962C8B-B14F-4D97-AF65-F5344CB8AC3E}">
        <p14:creationId xmlns:p14="http://schemas.microsoft.com/office/powerpoint/2010/main" val="100343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400"/>
            <a:ext cx="26112371" cy="8271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1985"/>
            <a:ext cx="26112371"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63922"/>
            <a:ext cx="6811923" cy="2278397"/>
          </a:xfrm>
          <a:prstGeom prst="rect">
            <a:avLst/>
          </a:prstGeom>
        </p:spPr>
        <p:txBody>
          <a:bodyPr vert="horz" lIns="91440" tIns="45720" rIns="91440" bIns="45720" rtlCol="0" anchor="ctr"/>
          <a:lstStyle>
            <a:lvl1pPr algn="l">
              <a:defRPr sz="2980">
                <a:solidFill>
                  <a:schemeClr val="tx1">
                    <a:tint val="75000"/>
                  </a:schemeClr>
                </a:solidFill>
              </a:defRPr>
            </a:lvl1pPr>
          </a:lstStyle>
          <a:p>
            <a:fld id="{6E19ED82-B692-4B83-8011-3B217BE98F2D}" type="datetimeFigureOut">
              <a:rPr lang="en-US" smtClean="0"/>
              <a:t>4/29/21</a:t>
            </a:fld>
            <a:endParaRPr lang="en-US"/>
          </a:p>
        </p:txBody>
      </p:sp>
      <p:sp>
        <p:nvSpPr>
          <p:cNvPr id="5" name="Footer Placeholder 4"/>
          <p:cNvSpPr>
            <a:spLocks noGrp="1"/>
          </p:cNvSpPr>
          <p:nvPr>
            <p:ph type="ftr" sz="quarter" idx="3"/>
          </p:nvPr>
        </p:nvSpPr>
        <p:spPr>
          <a:xfrm>
            <a:off x="10028665" y="39663922"/>
            <a:ext cx="10217884" cy="2278397"/>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63922"/>
            <a:ext cx="6811923" cy="2278397"/>
          </a:xfrm>
          <a:prstGeom prst="rect">
            <a:avLst/>
          </a:prstGeom>
        </p:spPr>
        <p:txBody>
          <a:bodyPr vert="horz" lIns="91440" tIns="45720" rIns="91440" bIns="45720" rtlCol="0" anchor="ctr"/>
          <a:lstStyle>
            <a:lvl1pPr algn="r">
              <a:defRPr sz="2980">
                <a:solidFill>
                  <a:schemeClr val="tx1">
                    <a:tint val="75000"/>
                  </a:schemeClr>
                </a:solidFill>
              </a:defRPr>
            </a:lvl1pPr>
          </a:lstStyle>
          <a:p>
            <a:fld id="{F6DD30C5-3E94-4F13-9BBF-846228586273}" type="slidenum">
              <a:rPr lang="en-US" smtClean="0"/>
              <a:t>‹#›</a:t>
            </a:fld>
            <a:endParaRPr lang="en-US"/>
          </a:p>
        </p:txBody>
      </p:sp>
    </p:spTree>
    <p:extLst>
      <p:ext uri="{BB962C8B-B14F-4D97-AF65-F5344CB8AC3E}">
        <p14:creationId xmlns:p14="http://schemas.microsoft.com/office/powerpoint/2010/main" val="11555946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Arial" panose="020B0604020202020204" pitchFamily="34" charset="0"/>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Arial" panose="020B0604020202020204" pitchFamily="34" charset="0"/>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Arial" panose="020B0604020202020204" pitchFamily="34" charset="0"/>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s://www.h2otechnics.com/" TargetMode="Externa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chart" Target="../charts/chart1.xml"/><Relationship Id="rId10" Type="http://schemas.openxmlformats.org/officeDocument/2006/relationships/hyperlink" Target="https://commons.wikimedia.org/wiki/User:Master_Uegly" TargetMode="External"/><Relationship Id="rId4" Type="http://schemas.openxmlformats.org/officeDocument/2006/relationships/image" Target="../media/image1.png"/><Relationship Id="rId9" Type="http://schemas.openxmlformats.org/officeDocument/2006/relationships/image" Target="../media/image6.gi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8" name="TextBox 127"/>
          <p:cNvSpPr txBox="1"/>
          <p:nvPr/>
        </p:nvSpPr>
        <p:spPr>
          <a:xfrm rot="10800000">
            <a:off x="-4" y="40524694"/>
            <a:ext cx="30275213" cy="2268943"/>
          </a:xfrm>
          <a:prstGeom prst="rect">
            <a:avLst/>
          </a:prstGeom>
          <a:gradFill flip="none" rotWithShape="1">
            <a:gsLst>
              <a:gs pos="21000">
                <a:schemeClr val="accent1">
                  <a:lumMod val="75000"/>
                </a:schemeClr>
              </a:gs>
              <a:gs pos="100000">
                <a:schemeClr val="bg2"/>
              </a:gs>
              <a:gs pos="66000">
                <a:schemeClr val="accent1">
                  <a:lumMod val="75000"/>
                </a:schemeClr>
              </a:gs>
              <a:gs pos="91000">
                <a:schemeClr val="accent1">
                  <a:lumMod val="50000"/>
                </a:schemeClr>
              </a:gs>
            </a:gsLst>
            <a:lin ang="16200000" scaled="1"/>
            <a:tileRect/>
          </a:gradFill>
        </p:spPr>
        <p:txBody>
          <a:bodyPr wrap="square" rtlCol="0">
            <a:noAutofit/>
          </a:bodyPr>
          <a:lstStyle/>
          <a:p>
            <a:pPr algn="ctr">
              <a:lnSpc>
                <a:spcPct val="150000"/>
              </a:lnSpc>
            </a:pPr>
            <a:endParaRPr lang="en-US" sz="2000" dirty="0">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14" name="TextBox 13"/>
          <p:cNvSpPr txBox="1"/>
          <p:nvPr/>
        </p:nvSpPr>
        <p:spPr>
          <a:xfrm>
            <a:off x="6364047" y="-162350"/>
            <a:ext cx="17706924" cy="2268943"/>
          </a:xfrm>
          <a:prstGeom prst="rect">
            <a:avLst/>
          </a:prstGeom>
          <a:noFill/>
        </p:spPr>
        <p:txBody>
          <a:bodyPr wrap="square" rtlCol="0">
            <a:noAutofit/>
          </a:bodyPr>
          <a:lstStyle/>
          <a:p>
            <a:r>
              <a:rPr lang="en-GB" sz="8800" b="1" dirty="0">
                <a:solidFill>
                  <a:schemeClr val="bg1">
                    <a:lumMod val="95000"/>
                  </a:schemeClr>
                </a:solidFill>
              </a:rPr>
              <a:t>UV-C LIGHT EMITTING DIODES (LEDs) FOR MARINE BIOFOULING CONTROL</a:t>
            </a:r>
            <a:endParaRPr lang="en-GB" sz="8800" dirty="0">
              <a:solidFill>
                <a:schemeClr val="bg1">
                  <a:lumMod val="95000"/>
                </a:schemeClr>
              </a:solidFill>
            </a:endParaRPr>
          </a:p>
          <a:p>
            <a:pPr algn="ctr">
              <a:lnSpc>
                <a:spcPct val="150000"/>
              </a:lnSpc>
            </a:pPr>
            <a:r>
              <a:rPr lang="en-GB" sz="44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Paul Whitworth</a:t>
            </a:r>
            <a:r>
              <a:rPr lang="en-GB" sz="4400" baseline="30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1</a:t>
            </a:r>
            <a:r>
              <a:rPr lang="en-GB" sz="44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 Nick Aldred</a:t>
            </a:r>
            <a:r>
              <a:rPr lang="en-GB" sz="4400" baseline="30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1</a:t>
            </a:r>
            <a:r>
              <a:rPr lang="en-GB" sz="44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 Kevin Reynolds</a:t>
            </a:r>
            <a:r>
              <a:rPr lang="en-GB" sz="4400" baseline="30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2</a:t>
            </a:r>
            <a:r>
              <a:rPr lang="en-GB" sz="44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 and Tony Clare</a:t>
            </a:r>
            <a:r>
              <a:rPr lang="en-GB" sz="4400" baseline="30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1</a:t>
            </a:r>
          </a:p>
          <a:p>
            <a:pPr algn="ctr">
              <a:lnSpc>
                <a:spcPct val="150000"/>
              </a:lnSpc>
            </a:pPr>
            <a:r>
              <a:rPr lang="en-GB" sz="2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rPr>
              <a:t>1). School of Natural and Environmental Sciences, Newcastle University. 2).Technology &amp; Innovation Delivery, Marine, Protective and Yacht, AkzoNobel. </a:t>
            </a:r>
            <a:endParaRPr lang="en-US" sz="2000" dirty="0">
              <a:solidFill>
                <a:schemeClr val="bg1">
                  <a:lumMod val="95000"/>
                </a:schemeClr>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30" name="Rectangle 29"/>
          <p:cNvSpPr/>
          <p:nvPr/>
        </p:nvSpPr>
        <p:spPr>
          <a:xfrm>
            <a:off x="1098875" y="4006659"/>
            <a:ext cx="28157363" cy="11004473"/>
          </a:xfrm>
          <a:prstGeom prst="rect">
            <a:avLst/>
          </a:prstGeom>
          <a:solidFill>
            <a:srgbClr val="C9E8FC"/>
          </a:solidFill>
          <a:ln>
            <a:noFill/>
          </a:ln>
        </p:spPr>
        <p:style>
          <a:lnRef idx="2">
            <a:schemeClr val="accent1">
              <a:shade val="50000"/>
            </a:schemeClr>
          </a:lnRef>
          <a:fillRef idx="1">
            <a:schemeClr val="accent1"/>
          </a:fillRef>
          <a:effectRef idx="0">
            <a:schemeClr val="accent1"/>
          </a:effectRef>
          <a:fontRef idx="minor">
            <a:schemeClr val="lt1"/>
          </a:fontRef>
        </p:style>
        <p:txBody>
          <a:bodyPr numCol="3" spcCol="274320" rtlCol="0" anchor="ctr"/>
          <a:lstStyle/>
          <a:p>
            <a:pPr>
              <a:lnSpc>
                <a:spcPct val="150000"/>
              </a:lnSpc>
            </a:pPr>
            <a:r>
              <a:rPr lang="en-GB" sz="6000" b="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Introduction</a:t>
            </a: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 </a:t>
            </a: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lvl="0">
              <a:lnSpc>
                <a:spcPct val="150000"/>
              </a:lnSpc>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nSpc>
                <a:spcPct val="150000"/>
              </a:lnSpc>
            </a:pPr>
            <a:endParaRPr lang="en-US"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37" name="Rectangle 36"/>
          <p:cNvSpPr/>
          <p:nvPr/>
        </p:nvSpPr>
        <p:spPr>
          <a:xfrm>
            <a:off x="1098875" y="15353221"/>
            <a:ext cx="12932184" cy="22608788"/>
          </a:xfrm>
          <a:prstGeom prst="rect">
            <a:avLst/>
          </a:prstGeom>
          <a:solidFill>
            <a:srgbClr val="C9E8F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5760" rtlCol="0" anchor="ctr"/>
          <a:lstStyle/>
          <a:p>
            <a:pPr lvl="0" algn="just"/>
            <a:r>
              <a:rPr lang="en-GB" sz="60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   Methods</a:t>
            </a:r>
          </a:p>
          <a:p>
            <a:pPr lvl="0" algn="just">
              <a:lnSpc>
                <a:spcPct val="150000"/>
              </a:lnSpc>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UV-C emitting LED’s were embedded in silicone tiles and used to determine settlement and growth of </a:t>
            </a:r>
            <a:r>
              <a:rPr lang="en-GB" sz="2800" i="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Navicula incerta </a:t>
            </a: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(Fig 4). </a:t>
            </a:r>
          </a:p>
          <a:p>
            <a:pPr lvl="0" algn="just">
              <a:lnSpc>
                <a:spcPct val="150000"/>
              </a:lnSpc>
            </a:pPr>
            <a:r>
              <a:rPr lang="en-GB" sz="28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Growth assays</a:t>
            </a:r>
          </a:p>
          <a:p>
            <a:pPr marL="45720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To determine irradiance effect, growth assays ranged from 2 hours to 5 days.</a:t>
            </a:r>
          </a:p>
          <a:p>
            <a:pPr marL="457200" lvl="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Irradiated tiles were operated at the maximum recommended specifications for the LED’s (24V &amp; 0.17A/LED) providing 6.4 uW/cm</a:t>
            </a:r>
            <a:r>
              <a:rPr lang="en-GB" sz="2800" baseline="300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2 </a:t>
            </a: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at a peak wavelength of 279nm. </a:t>
            </a:r>
          </a:p>
          <a:p>
            <a:pPr marL="457200" lvl="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Diatom cell counts were conducted on </a:t>
            </a:r>
            <a:r>
              <a:rPr lang="en-GB" sz="2800" i="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N. incerta </a:t>
            </a: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to determine settlement and irradiation effects. </a:t>
            </a:r>
          </a:p>
          <a:p>
            <a:pPr lvl="0" algn="just">
              <a:lnSpc>
                <a:spcPct val="150000"/>
              </a:lnSpc>
            </a:pPr>
            <a:r>
              <a:rPr lang="en-GB" sz="28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Established community impact </a:t>
            </a:r>
          </a:p>
          <a:p>
            <a:pPr marL="457200" lvl="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After 5 days growth, control samples were counted, their LED’s were turned on and the established biofilm was exposed to 4 days of irradiance. </a:t>
            </a: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marL="457200" lvl="0" indent="-457200" algn="just">
              <a:lnSpc>
                <a:spcPct val="150000"/>
              </a:lnSpc>
              <a:buFont typeface="Arial" panose="020B0604020202020204" pitchFamily="34" charset="0"/>
              <a:buChar char="•"/>
            </a:pP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r>
              <a:rPr lang="en-GB" sz="6000" b="1"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    Results</a:t>
            </a:r>
          </a:p>
          <a:p>
            <a:pPr marL="457200" lvl="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Growth assays indicated significant variation in diatom abundance between control and irradiated experiments. </a:t>
            </a:r>
          </a:p>
          <a:p>
            <a:pPr marL="457200" lvl="0" indent="-457200" algn="just">
              <a:lnSpc>
                <a:spcPct val="150000"/>
              </a:lnSpc>
              <a:buFont typeface="Arial" panose="020B0604020202020204" pitchFamily="34" charset="0"/>
              <a:buChar char="•"/>
            </a:pPr>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Duration of exposure affected the samples with no evident impact after 2 hours. However, exposure of only one day resulted in inhibition of biofilm growth.</a:t>
            </a:r>
          </a:p>
          <a:p>
            <a:pPr marL="457200" lvl="0" indent="-457200" algn="just">
              <a:lnSpc>
                <a:spcPct val="150000"/>
              </a:lnSpc>
              <a:buFont typeface="Arial" panose="020B0604020202020204" pitchFamily="34" charset="0"/>
              <a:buChar char="•"/>
            </a:pP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Three days exposure, indicated a reduction in biofilm abundance and minimal residual diatom presence with the control samples having a peak in biofilm cover. </a:t>
            </a:r>
          </a:p>
          <a:p>
            <a:pPr marL="457200" lvl="0" indent="-457200" algn="just">
              <a:lnSpc>
                <a:spcPct val="150000"/>
              </a:lnSpc>
              <a:buFont typeface="Arial" panose="020B0604020202020204" pitchFamily="34" charset="0"/>
              <a:buChar char="•"/>
            </a:pP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After five days, control biofilm had reached the decline phase and released diatoms, however, the reduced biofilm cover was still more prominent than on the irradiated tile (Fig 4).</a:t>
            </a:r>
          </a:p>
          <a:p>
            <a:pPr lvl="0"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38" name="Rectangle 37"/>
          <p:cNvSpPr/>
          <p:nvPr/>
        </p:nvSpPr>
        <p:spPr>
          <a:xfrm>
            <a:off x="14469034" y="15353528"/>
            <a:ext cx="14787203" cy="22578886"/>
          </a:xfrm>
          <a:prstGeom prst="rect">
            <a:avLst/>
          </a:prstGeom>
          <a:solidFill>
            <a:srgbClr val="C9E8F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5760" rtlCol="0" anchor="ctr"/>
          <a:lstStyle/>
          <a:p>
            <a:pPr algn="just"/>
            <a:r>
              <a:rPr lang="en-GB" sz="6000" b="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Discussion</a:t>
            </a:r>
          </a:p>
          <a:p>
            <a:pPr algn="just">
              <a:lnSpc>
                <a:spcPct val="150000"/>
              </a:lnSpc>
            </a:pPr>
            <a:r>
              <a:rPr lang="en-GB" sz="2800" b="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Growth assays </a:t>
            </a: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indicated that central to the tile and in ‘hotspots’, diatom presence was detected, however, to a lesser degree than indicated on the controls. Initially the irradiance capability of the LED’s was unable to extend to edges and into the tile’s centre, which provided a UV dead zone in which the diatoms were able to take refuge.</a:t>
            </a: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This suggests that at exposure periods longer than 3 days, </a:t>
            </a:r>
            <a:r>
              <a:rPr lang="en-GB" sz="2800" i="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N. incerta </a:t>
            </a: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were either eliminated or able to detect the harmful UV and move away to a more preferential location. </a:t>
            </a: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r>
              <a:rPr lang="en-GB" sz="2800" b="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Analysis of the established community </a:t>
            </a: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indicated no resistance to irradiation with clear affected areas visible after 3 days (Fig 5). A circular area with a radius of ~1cm, directly above LED’s, was impacted initially. Further out from this area of impact, there was some evidence of resilience to UV-C but by day 5 diatom coverage was negligible.</a:t>
            </a: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endPar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lnSpc>
                <a:spcPct val="150000"/>
              </a:lnSpc>
            </a:pPr>
            <a:r>
              <a:rPr lang="en-GB"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Current findings present evidence for </a:t>
            </a:r>
            <a:r>
              <a:rPr lang="en-GB" sz="2800" dirty="0">
                <a:solidFill>
                  <a:schemeClr val="tx1"/>
                </a:solidFill>
                <a:latin typeface="Malgun Gothic" panose="020B0503020000020004" pitchFamily="34" charset="-127"/>
                <a:ea typeface="Malgun Gothic" panose="020B0503020000020004" pitchFamily="34" charset="-127"/>
              </a:rPr>
              <a:t>the use of UV-C tiles to deter biofilm growth in laboratory-scale experiments. The next stages are to include additional indicator species and field testing for niche areas such as sea chests. Field tests will be conducted in temperate and tropical conditions for analysis of real-world applicability. Genotoxicity will also be explored to determine whether UV-C causes genetic mutations. Future tile designs will be optimised using feedback from results.</a:t>
            </a:r>
            <a:endParaRPr lang="en-US" sz="28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40" name="Rectangle 39"/>
          <p:cNvSpPr/>
          <p:nvPr/>
        </p:nvSpPr>
        <p:spPr>
          <a:xfrm>
            <a:off x="1098875" y="38304098"/>
            <a:ext cx="28157362" cy="1385869"/>
          </a:xfrm>
          <a:prstGeom prst="rect">
            <a:avLst/>
          </a:prstGeom>
          <a:solidFill>
            <a:srgbClr val="C9E8FC"/>
          </a:solidFill>
          <a:ln>
            <a:noFill/>
          </a:ln>
        </p:spPr>
        <p:style>
          <a:lnRef idx="2">
            <a:schemeClr val="accent1">
              <a:shade val="50000"/>
            </a:schemeClr>
          </a:lnRef>
          <a:fillRef idx="1">
            <a:schemeClr val="accent1"/>
          </a:fillRef>
          <a:effectRef idx="0">
            <a:schemeClr val="accent1"/>
          </a:effectRef>
          <a:fontRef idx="minor">
            <a:schemeClr val="lt1"/>
          </a:fontRef>
        </p:style>
        <p:txBody>
          <a:bodyPr numCol="2" spcCol="182880" rtlCol="0" anchor="ctr"/>
          <a:lstStyle/>
          <a:p>
            <a:pPr algn="just"/>
            <a:endParaRPr lang="en-GB" sz="40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r>
              <a:rPr lang="en-GB" sz="40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References</a:t>
            </a:r>
            <a:endParaRPr lang="en-GB" sz="6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H2O Technics., (2019). Biofouling Available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at:</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hlinkClick r:id="rId3"/>
              </a:rPr>
              <a:t>https</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hlinkClick r:id="rId3"/>
              </a:rPr>
              <a:t>://www.h2otechnics.com/</a:t>
            </a:r>
            <a:r>
              <a:rPr lang="en-GB" sz="1200" i="1"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(Accessed: 16 March 2019). </a:t>
            </a:r>
          </a:p>
          <a:p>
            <a:pPr algn="just"/>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Munk</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T., Kane, D., &amp;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Yebra</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D. M. (2009). The effects of corrosion and fouling on the performance of ocean-going vessels: a naval architectural perspective. In Advances in marine antifouling coatings and technologies (pp. 148-176). Woodhead Publishing.</a:t>
            </a:r>
          </a:p>
          <a:p>
            <a:pPr algn="just"/>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Piola</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R., Salters, B.,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Grandison</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C.,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Ciacic</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M., &amp;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Hietbrink</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R. (2016). Assessing the use of Low Voltage UV-light Emitting Miniature LEDs for Marine Biofouling Control (No. AR-016-622). Defence </a:t>
            </a: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Science and Technology Group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Fishermans</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Bend Victoria Australia.</a:t>
            </a:r>
          </a:p>
          <a:p>
            <a:pPr algn="just"/>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Ratnasingham</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S., &amp; Hebert, P. D. (2007). BOLD: The Barcode of Life Data System (http://www.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barcodinglife</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org). Molecular ecology notes, 7(3), 355-364.</a:t>
            </a:r>
          </a:p>
          <a:p>
            <a:pPr algn="just"/>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Setlow</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R., &amp; Carrier, W. L. (1966). Pyrimidine dimers in ultraviolet-irradiated DNA's. Journal of molecular biology, 17(1), 237-254.</a:t>
            </a:r>
          </a:p>
          <a:p>
            <a:pPr algn="just"/>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Yebra</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D. M., </a:t>
            </a:r>
            <a:r>
              <a:rPr lang="en-GB" sz="1200" dirty="0" err="1">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Kiil</a:t>
            </a:r>
            <a:r>
              <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rPr>
              <a:t>, S., &amp; Dam-Johansen, K. (2004). Antifouling technology—past, present and future steps towards efficient and environmentally friendly antifouling coatings. Progress in organic coatings, 50(2), 75-104.</a:t>
            </a: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a:p>
            <a:pPr algn="just"/>
            <a:endParaRPr lang="en-GB" sz="1200" dirty="0">
              <a:solidFill>
                <a:schemeClr val="tx1"/>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63" name="AutoShape 6" descr="Newcastle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ct val="150000"/>
              </a:lnSpc>
            </a:pPr>
            <a:endParaRPr lang="en-GB">
              <a:latin typeface="Malgun Gothic" panose="020B0503020000020004" pitchFamily="34" charset="-127"/>
              <a:ea typeface="Malgun Gothic" panose="020B0503020000020004" pitchFamily="34" charset="-127"/>
            </a:endParaRPr>
          </a:p>
        </p:txBody>
      </p:sp>
      <p:sp>
        <p:nvSpPr>
          <p:cNvPr id="102" name="AutoShape 8" descr="Newcastle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ct val="150000"/>
              </a:lnSpc>
            </a:pPr>
            <a:endParaRPr lang="en-GB">
              <a:latin typeface="Malgun Gothic" panose="020B0503020000020004" pitchFamily="34" charset="-127"/>
              <a:ea typeface="Malgun Gothic" panose="020B0503020000020004" pitchFamily="34" charset="-127"/>
            </a:endParaRPr>
          </a:p>
        </p:txBody>
      </p:sp>
      <p:grpSp>
        <p:nvGrpSpPr>
          <p:cNvPr id="104" name="Group 103"/>
          <p:cNvGrpSpPr/>
          <p:nvPr/>
        </p:nvGrpSpPr>
        <p:grpSpPr>
          <a:xfrm>
            <a:off x="1245447" y="39470122"/>
            <a:ext cx="27794780" cy="3205037"/>
            <a:chOff x="1090151" y="39665861"/>
            <a:chExt cx="27794780" cy="3205037"/>
          </a:xfrm>
        </p:grpSpPr>
        <p:pic>
          <p:nvPicPr>
            <p:cNvPr id="1034" name="Picture 10" descr="Image result for dst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1469" y="40045875"/>
              <a:ext cx="6495393" cy="24450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kzono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8166" y="39665861"/>
              <a:ext cx="5576765" cy="32050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royal Philip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049" t="21987" r="22702" b="21461"/>
            <a:stretch/>
          </p:blipFill>
          <p:spPr bwMode="auto">
            <a:xfrm>
              <a:off x="19115083" y="39934455"/>
              <a:ext cx="2634861" cy="266784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rotWithShape="1">
            <a:blip r:embed="rId7">
              <a:extLst>
                <a:ext uri="{28A0092B-C50C-407E-A947-70E740481C1C}">
                  <a14:useLocalDpi xmlns:a14="http://schemas.microsoft.com/office/drawing/2010/main" val="0"/>
                </a:ext>
              </a:extLst>
            </a:blip>
            <a:srcRect l="-314" t="23367" r="-147" b="32338"/>
            <a:stretch/>
          </p:blipFill>
          <p:spPr>
            <a:xfrm>
              <a:off x="1090151" y="39972934"/>
              <a:ext cx="8413097" cy="2590890"/>
            </a:xfrm>
            <a:prstGeom prst="rect">
              <a:avLst/>
            </a:prstGeom>
          </p:spPr>
        </p:pic>
      </p:grpSp>
      <p:sp>
        <p:nvSpPr>
          <p:cNvPr id="5" name="TextBox 4"/>
          <p:cNvSpPr txBox="1"/>
          <p:nvPr/>
        </p:nvSpPr>
        <p:spPr>
          <a:xfrm>
            <a:off x="1672075" y="4964478"/>
            <a:ext cx="17057091" cy="4616648"/>
          </a:xfrm>
          <a:prstGeom prst="rect">
            <a:avLst/>
          </a:prstGeom>
          <a:noFill/>
        </p:spPr>
        <p:txBody>
          <a:bodyPr wrap="square" rtlCol="0">
            <a:spAutoFit/>
          </a:bodyPr>
          <a:lstStyle/>
          <a:p>
            <a:pPr algn="just">
              <a:lnSpc>
                <a:spcPct val="150000"/>
              </a:lnSpc>
            </a:pPr>
            <a:r>
              <a:rPr lang="en-GB" sz="2800" dirty="0">
                <a:latin typeface="Malgun Gothic" panose="020B0503020000020004" pitchFamily="34" charset="-127"/>
                <a:ea typeface="Malgun Gothic" panose="020B0503020000020004" pitchFamily="34" charset="-127"/>
              </a:rPr>
              <a:t>Marine biofouling (Fig 1) is the unwanted accumulation of animals, plants and microorganisms on submerged surfaces. Marine vessels that accumulate fouling incur detrimental effects, such as increased hydrodynamic drag, which can impact on vessel efficiency, fuel consumption and gaseous emissions. Fouling can also contribute significantly to the translocation of non-indigenous species (NIS) globally. Niche areas, such as sea chests, are hot-spots for NIS. They are challenging to access for coating and cleaning, and consequently often  result in heavy fouling of intake grates and internal pipework.</a:t>
            </a:r>
          </a:p>
          <a:p>
            <a:pPr algn="just">
              <a:lnSpc>
                <a:spcPct val="150000"/>
              </a:lnSpc>
            </a:pPr>
            <a:endParaRPr lang="en-GB" sz="2800" dirty="0">
              <a:latin typeface="Malgun Gothic" panose="020B0503020000020004" pitchFamily="34" charset="-127"/>
              <a:ea typeface="Malgun Gothic" panose="020B0503020000020004" pitchFamily="34" charset="-127"/>
            </a:endParaRPr>
          </a:p>
        </p:txBody>
      </p:sp>
      <p:sp>
        <p:nvSpPr>
          <p:cNvPr id="52" name="TextBox 51"/>
          <p:cNvSpPr txBox="1"/>
          <p:nvPr/>
        </p:nvSpPr>
        <p:spPr>
          <a:xfrm>
            <a:off x="8492851" y="10093426"/>
            <a:ext cx="19679578" cy="3970318"/>
          </a:xfrm>
          <a:prstGeom prst="rect">
            <a:avLst/>
          </a:prstGeom>
          <a:noFill/>
        </p:spPr>
        <p:txBody>
          <a:bodyPr wrap="square" rtlCol="0">
            <a:spAutoFit/>
          </a:bodyPr>
          <a:lstStyle/>
          <a:p>
            <a:pPr algn="just">
              <a:lnSpc>
                <a:spcPct val="150000"/>
              </a:lnSpc>
            </a:pPr>
            <a:r>
              <a:rPr lang="en-GB" sz="2800" dirty="0">
                <a:latin typeface="Malgun Gothic" panose="020B0503020000020004" pitchFamily="34" charset="-127"/>
                <a:ea typeface="Malgun Gothic" panose="020B0503020000020004" pitchFamily="34" charset="-127"/>
              </a:rPr>
              <a:t>Ultraviolet-C (UV-C ~265nm) is a novel approach towards biofouling control. Exposure</a:t>
            </a:r>
            <a:r>
              <a:rPr lang="en-GB" sz="2800" dirty="0">
                <a:latin typeface="Malgun Gothic" panose="020B0503020000020004" pitchFamily="34" charset="-127"/>
                <a:ea typeface="Malgun Gothic" panose="020B0503020000020004" pitchFamily="34" charset="-127"/>
                <a:cs typeface="Malgun Gothic Semilight" panose="020B0502040204020203" pitchFamily="34" charset="-128"/>
              </a:rPr>
              <a:t> causes genetic damage affecting the structure of DNA (Fig 2) and can halt division, affect growth of an organism and prevent initial colonisation (Fig 1). Prevention of a biofilm at the initial stage may prevent macro organisms from colonising and prevent the fouling process.</a:t>
            </a:r>
          </a:p>
          <a:p>
            <a:pPr algn="just">
              <a:lnSpc>
                <a:spcPct val="150000"/>
              </a:lnSpc>
            </a:pPr>
            <a:endParaRPr lang="en-GB" sz="2800" b="1" dirty="0">
              <a:latin typeface="Malgun Gothic" panose="020B0503020000020004" pitchFamily="34" charset="-127"/>
              <a:ea typeface="Malgun Gothic" panose="020B0503020000020004" pitchFamily="34" charset="-127"/>
            </a:endParaRPr>
          </a:p>
          <a:p>
            <a:pPr algn="just">
              <a:lnSpc>
                <a:spcPct val="150000"/>
              </a:lnSpc>
            </a:pPr>
            <a:r>
              <a:rPr lang="en-GB" sz="2800" b="1" dirty="0">
                <a:latin typeface="Malgun Gothic" panose="020B0503020000020004" pitchFamily="34" charset="-127"/>
                <a:ea typeface="Malgun Gothic" panose="020B0503020000020004" pitchFamily="34" charset="-127"/>
              </a:rPr>
              <a:t>Aim: </a:t>
            </a:r>
            <a:r>
              <a:rPr lang="en-GB" sz="2800" dirty="0">
                <a:latin typeface="Malgun Gothic" panose="020B0503020000020004" pitchFamily="34" charset="-127"/>
                <a:ea typeface="Malgun Gothic" panose="020B0503020000020004" pitchFamily="34" charset="-127"/>
              </a:rPr>
              <a:t>To explore the applicability of UV-C LED embedded coating systems for vessel niche areas. </a:t>
            </a:r>
          </a:p>
        </p:txBody>
      </p:sp>
      <p:grpSp>
        <p:nvGrpSpPr>
          <p:cNvPr id="11" name="Group 10"/>
          <p:cNvGrpSpPr/>
          <p:nvPr/>
        </p:nvGrpSpPr>
        <p:grpSpPr>
          <a:xfrm>
            <a:off x="19177464" y="4713131"/>
            <a:ext cx="9539298" cy="4798998"/>
            <a:chOff x="13915996" y="3132500"/>
            <a:chExt cx="6873227" cy="3457759"/>
          </a:xfrm>
        </p:grpSpPr>
        <p:pic>
          <p:nvPicPr>
            <p:cNvPr id="9"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205"/>
            <a:stretch/>
          </p:blipFill>
          <p:spPr bwMode="auto">
            <a:xfrm>
              <a:off x="13915996" y="3132500"/>
              <a:ext cx="6873227" cy="341633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13915996" y="6301973"/>
              <a:ext cx="6507047" cy="288286"/>
            </a:xfrm>
            <a:prstGeom prst="rect">
              <a:avLst/>
            </a:prstGeom>
            <a:noFill/>
          </p:spPr>
          <p:txBody>
            <a:bodyPr wrap="square" rtlCol="0">
              <a:spAutoFit/>
            </a:bodyPr>
            <a:lstStyle/>
            <a:p>
              <a:pPr lvl="0"/>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Fig 1. Biofilm formation process (</a:t>
              </a:r>
              <a:r>
                <a:rPr lang="en-GB" sz="2000" dirty="0">
                  <a:latin typeface="Malgun Gothic" panose="020B0503020000020004" pitchFamily="34" charset="-127"/>
                  <a:ea typeface="Malgun Gothic" panose="020B0503020000020004" pitchFamily="34" charset="-127"/>
                </a:rPr>
                <a:t>H</a:t>
              </a:r>
              <a:r>
                <a:rPr lang="en-GB" sz="2000" baseline="-25000" dirty="0">
                  <a:latin typeface="Malgun Gothic" panose="020B0503020000020004" pitchFamily="34" charset="-127"/>
                  <a:ea typeface="Malgun Gothic" panose="020B0503020000020004" pitchFamily="34" charset="-127"/>
                </a:rPr>
                <a:t>2</a:t>
              </a:r>
              <a:r>
                <a:rPr lang="en-GB" sz="2000" dirty="0">
                  <a:latin typeface="Malgun Gothic" panose="020B0503020000020004" pitchFamily="34" charset="-127"/>
                  <a:ea typeface="Malgun Gothic" panose="020B0503020000020004" pitchFamily="34" charset="-127"/>
                </a:rPr>
                <a:t>O Technics</a:t>
              </a:r>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 2019).</a:t>
              </a:r>
            </a:p>
          </p:txBody>
        </p:sp>
      </p:grpSp>
      <p:grpSp>
        <p:nvGrpSpPr>
          <p:cNvPr id="12" name="Group 11"/>
          <p:cNvGrpSpPr/>
          <p:nvPr/>
        </p:nvGrpSpPr>
        <p:grpSpPr>
          <a:xfrm>
            <a:off x="2379518" y="9666674"/>
            <a:ext cx="5649716" cy="4660672"/>
            <a:chOff x="13259314" y="7073977"/>
            <a:chExt cx="4201782" cy="3466214"/>
          </a:xfrm>
        </p:grpSpPr>
        <p:pic>
          <p:nvPicPr>
            <p:cNvPr id="60" name="Picture 2" descr="Diagram of UV Radiation&#10;Mutating D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71361" y="7073977"/>
              <a:ext cx="4189735" cy="292769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3259314" y="10013725"/>
              <a:ext cx="4201781" cy="526466"/>
            </a:xfrm>
            <a:prstGeom prst="rect">
              <a:avLst/>
            </a:prstGeom>
            <a:noFill/>
          </p:spPr>
          <p:txBody>
            <a:bodyPr wrap="square" rtlCol="0">
              <a:spAutoFit/>
            </a:bodyPr>
            <a:lstStyle/>
            <a:p>
              <a:pPr lvl="0"/>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Fig 2. UV-C induced pyrimidine </a:t>
              </a:r>
              <a:r>
                <a:rPr lang="en-GB" sz="2000" dirty="0">
                  <a:latin typeface="Malgun Gothic Semilight"/>
                  <a:ea typeface="Malgun Gothic" panose="020B0503020000020004" pitchFamily="34" charset="-127"/>
                  <a:cs typeface="Malgun Gothic Semilight" panose="020B0502040204020203" pitchFamily="34" charset="-128"/>
                </a:rPr>
                <a:t>dimer nucleic acid damage (</a:t>
              </a:r>
              <a:r>
                <a:rPr lang="en-GB" sz="2000" dirty="0">
                  <a:latin typeface="Malgun Gothic Semilight"/>
                </a:rPr>
                <a:t>Public Domain; </a:t>
              </a:r>
              <a:r>
                <a:rPr lang="en-GB" sz="2000" dirty="0">
                  <a:latin typeface="Malgun Gothic Semilight"/>
                  <a:hlinkClick r:id="rId10" tooltip="User:Master Uegly"/>
                </a:rPr>
                <a:t>Master </a:t>
              </a:r>
              <a:r>
                <a:rPr lang="en-GB" sz="2000" dirty="0" err="1">
                  <a:latin typeface="Malgun Gothic Semilight"/>
                  <a:hlinkClick r:id="rId10" tooltip="User:Master Uegly"/>
                </a:rPr>
                <a:t>Uegly</a:t>
              </a:r>
              <a:r>
                <a:rPr lang="en-GB" sz="2000" dirty="0">
                  <a:latin typeface="Malgun Gothic Semilight"/>
                  <a:ea typeface="Malgun Gothic" panose="020B0503020000020004" pitchFamily="34" charset="-127"/>
                </a:rPr>
                <a:t>).</a:t>
              </a:r>
              <a:endParaRPr lang="en-GB" sz="2800" dirty="0">
                <a:solidFill>
                  <a:prstClr val="black"/>
                </a:solidFill>
                <a:latin typeface="Malgun Gothic Semilight"/>
                <a:ea typeface="Malgun Gothic" panose="020B0503020000020004" pitchFamily="34" charset="-127"/>
                <a:cs typeface="Malgun Gothic Semilight" panose="020B0502040204020203" pitchFamily="34" charset="-128"/>
              </a:endParaRPr>
            </a:p>
          </p:txBody>
        </p:sp>
      </p:grpSp>
      <p:grpSp>
        <p:nvGrpSpPr>
          <p:cNvPr id="13" name="Group 12"/>
          <p:cNvGrpSpPr/>
          <p:nvPr/>
        </p:nvGrpSpPr>
        <p:grpSpPr>
          <a:xfrm>
            <a:off x="1495103" y="25931132"/>
            <a:ext cx="13320813" cy="2859571"/>
            <a:chOff x="1859360" y="27039226"/>
            <a:chExt cx="10678513" cy="2292350"/>
          </a:xfrm>
        </p:grpSpPr>
        <p:grpSp>
          <p:nvGrpSpPr>
            <p:cNvPr id="106" name="Group 105"/>
            <p:cNvGrpSpPr/>
            <p:nvPr/>
          </p:nvGrpSpPr>
          <p:grpSpPr>
            <a:xfrm>
              <a:off x="1859360" y="27039226"/>
              <a:ext cx="9981137" cy="2000540"/>
              <a:chOff x="1983177" y="35526660"/>
              <a:chExt cx="9981137" cy="2000540"/>
            </a:xfrm>
          </p:grpSpPr>
          <p:grpSp>
            <p:nvGrpSpPr>
              <p:cNvPr id="105" name="Group 104"/>
              <p:cNvGrpSpPr/>
              <p:nvPr/>
            </p:nvGrpSpPr>
            <p:grpSpPr>
              <a:xfrm>
                <a:off x="2095641" y="35526660"/>
                <a:ext cx="9868673" cy="2000540"/>
                <a:chOff x="2095641" y="35526660"/>
                <a:chExt cx="9868673" cy="2000540"/>
              </a:xfrm>
            </p:grpSpPr>
            <p:grpSp>
              <p:nvGrpSpPr>
                <p:cNvPr id="6" name="Group 5"/>
                <p:cNvGrpSpPr/>
                <p:nvPr/>
              </p:nvGrpSpPr>
              <p:grpSpPr>
                <a:xfrm>
                  <a:off x="2095641" y="35526660"/>
                  <a:ext cx="6715045" cy="1917924"/>
                  <a:chOff x="-3093786" y="29827850"/>
                  <a:chExt cx="13497174" cy="4015659"/>
                </a:xfrm>
              </p:grpSpPr>
              <p:grpSp>
                <p:nvGrpSpPr>
                  <p:cNvPr id="2" name="Group 1"/>
                  <p:cNvGrpSpPr/>
                  <p:nvPr/>
                </p:nvGrpSpPr>
                <p:grpSpPr>
                  <a:xfrm>
                    <a:off x="1816995" y="29827850"/>
                    <a:ext cx="8586393" cy="4015659"/>
                    <a:chOff x="2323297" y="27593150"/>
                    <a:chExt cx="8586393" cy="4015659"/>
                  </a:xfrm>
                </p:grpSpPr>
                <p:grpSp>
                  <p:nvGrpSpPr>
                    <p:cNvPr id="16" name="Group 15"/>
                    <p:cNvGrpSpPr/>
                    <p:nvPr/>
                  </p:nvGrpSpPr>
                  <p:grpSpPr>
                    <a:xfrm>
                      <a:off x="5998760" y="27593150"/>
                      <a:ext cx="2891481" cy="2718487"/>
                      <a:chOff x="3622134" y="3705461"/>
                      <a:chExt cx="2891481" cy="2718487"/>
                    </a:xfrm>
                  </p:grpSpPr>
                  <p:sp>
                    <p:nvSpPr>
                      <p:cNvPr id="17" name="Oval 16"/>
                      <p:cNvSpPr/>
                      <p:nvPr/>
                    </p:nvSpPr>
                    <p:spPr>
                      <a:xfrm>
                        <a:off x="3622134" y="3705461"/>
                        <a:ext cx="2891481" cy="2718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18" name="Rectangle 17"/>
                      <p:cNvSpPr/>
                      <p:nvPr/>
                    </p:nvSpPr>
                    <p:spPr>
                      <a:xfrm>
                        <a:off x="4050501" y="4150304"/>
                        <a:ext cx="2034747" cy="18287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pic>
                    <p:nvPicPr>
                      <p:cNvPr id="19"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4318698" y="4516049"/>
                        <a:ext cx="531845" cy="354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5339558" y="4516049"/>
                        <a:ext cx="531845" cy="3545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5339556" y="5315456"/>
                        <a:ext cx="531845" cy="354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4318698" y="5315456"/>
                        <a:ext cx="531845" cy="3545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323297" y="27637201"/>
                      <a:ext cx="2891481" cy="2718487"/>
                      <a:chOff x="3913345" y="3749512"/>
                      <a:chExt cx="2891481" cy="2718487"/>
                    </a:xfrm>
                  </p:grpSpPr>
                  <p:sp>
                    <p:nvSpPr>
                      <p:cNvPr id="24" name="Oval 23"/>
                      <p:cNvSpPr/>
                      <p:nvPr/>
                    </p:nvSpPr>
                    <p:spPr>
                      <a:xfrm>
                        <a:off x="3913345" y="3749512"/>
                        <a:ext cx="2891481" cy="2718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25" name="Rectangle 24"/>
                      <p:cNvSpPr/>
                      <p:nvPr/>
                    </p:nvSpPr>
                    <p:spPr>
                      <a:xfrm>
                        <a:off x="4341712" y="4194355"/>
                        <a:ext cx="2034747" cy="182879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grpSp>
                <p:sp>
                  <p:nvSpPr>
                    <p:cNvPr id="55" name="TextBox 54"/>
                    <p:cNvSpPr txBox="1"/>
                    <p:nvPr/>
                  </p:nvSpPr>
                  <p:spPr>
                    <a:xfrm>
                      <a:off x="2323297" y="30062229"/>
                      <a:ext cx="2780733" cy="1546580"/>
                    </a:xfrm>
                    <a:prstGeom prst="rect">
                      <a:avLst/>
                    </a:prstGeom>
                    <a:noFill/>
                  </p:spPr>
                  <p:txBody>
                    <a:bodyPr wrap="none" rtlCol="0">
                      <a:spAutoFit/>
                    </a:bodyPr>
                    <a:lstStyle/>
                    <a:p>
                      <a:pPr>
                        <a:lnSpc>
                          <a:spcPct val="150000"/>
                        </a:lnSpc>
                      </a:pPr>
                      <a:r>
                        <a:rPr lang="en-GB" sz="2800" dirty="0">
                          <a:latin typeface="Malgun Gothic" panose="020B0503020000020004" pitchFamily="34" charset="-127"/>
                          <a:ea typeface="Malgun Gothic" panose="020B0503020000020004" pitchFamily="34" charset="-127"/>
                          <a:cs typeface="Malgun Gothic Semilight" panose="020B0502040204020203" pitchFamily="34" charset="-128"/>
                        </a:rPr>
                        <a:t>Control</a:t>
                      </a:r>
                    </a:p>
                  </p:txBody>
                </p:sp>
                <p:sp>
                  <p:nvSpPr>
                    <p:cNvPr id="57" name="TextBox 56"/>
                    <p:cNvSpPr txBox="1"/>
                    <p:nvPr/>
                  </p:nvSpPr>
                  <p:spPr>
                    <a:xfrm>
                      <a:off x="5440762" y="30018179"/>
                      <a:ext cx="5468928" cy="1546580"/>
                    </a:xfrm>
                    <a:prstGeom prst="rect">
                      <a:avLst/>
                    </a:prstGeom>
                    <a:noFill/>
                  </p:spPr>
                  <p:txBody>
                    <a:bodyPr wrap="none" rtlCol="0">
                      <a:spAutoFit/>
                    </a:bodyPr>
                    <a:lstStyle/>
                    <a:p>
                      <a:pPr>
                        <a:lnSpc>
                          <a:spcPct val="150000"/>
                        </a:lnSpc>
                      </a:pPr>
                      <a:r>
                        <a:rPr lang="en-GB" sz="2800" dirty="0">
                          <a:latin typeface="Malgun Gothic" panose="020B0503020000020004" pitchFamily="34" charset="-127"/>
                          <a:ea typeface="Malgun Gothic" panose="020B0503020000020004" pitchFamily="34" charset="-127"/>
                          <a:cs typeface="Malgun Gothic Semilight" panose="020B0502040204020203" pitchFamily="34" charset="-128"/>
                        </a:rPr>
                        <a:t>UV-C Irradiated</a:t>
                      </a:r>
                    </a:p>
                  </p:txBody>
                </p:sp>
              </p:grpSp>
              <p:pic>
                <p:nvPicPr>
                  <p:cNvPr id="3" name="Picture 2"/>
                  <p:cNvPicPr>
                    <a:picLocks noChangeAspect="1"/>
                  </p:cNvPicPr>
                  <p:nvPr/>
                </p:nvPicPr>
                <p:blipFill>
                  <a:blip r:embed="rId12"/>
                  <a:stretch>
                    <a:fillRect/>
                  </a:stretch>
                </p:blipFill>
                <p:spPr>
                  <a:xfrm>
                    <a:off x="-3093786" y="29871900"/>
                    <a:ext cx="4229747" cy="2630372"/>
                  </a:xfrm>
                  <a:prstGeom prst="rect">
                    <a:avLst/>
                  </a:prstGeom>
                </p:spPr>
              </p:pic>
            </p:grpSp>
            <p:grpSp>
              <p:nvGrpSpPr>
                <p:cNvPr id="111" name="Group 110"/>
                <p:cNvGrpSpPr/>
                <p:nvPr/>
              </p:nvGrpSpPr>
              <p:grpSpPr>
                <a:xfrm>
                  <a:off x="8751526" y="35547701"/>
                  <a:ext cx="3212788" cy="1979499"/>
                  <a:chOff x="3593840" y="27637216"/>
                  <a:chExt cx="6457676" cy="4144585"/>
                </a:xfrm>
              </p:grpSpPr>
              <p:grpSp>
                <p:nvGrpSpPr>
                  <p:cNvPr id="113" name="Group 112"/>
                  <p:cNvGrpSpPr/>
                  <p:nvPr/>
                </p:nvGrpSpPr>
                <p:grpSpPr>
                  <a:xfrm>
                    <a:off x="5376938" y="27637216"/>
                    <a:ext cx="2891481" cy="2718487"/>
                    <a:chOff x="3000312" y="3749527"/>
                    <a:chExt cx="2891481" cy="2718487"/>
                  </a:xfrm>
                </p:grpSpPr>
                <p:sp>
                  <p:nvSpPr>
                    <p:cNvPr id="119" name="Oval 118"/>
                    <p:cNvSpPr/>
                    <p:nvPr/>
                  </p:nvSpPr>
                  <p:spPr>
                    <a:xfrm>
                      <a:off x="3000312" y="3749527"/>
                      <a:ext cx="2891481" cy="2718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sp>
                  <p:nvSpPr>
                    <p:cNvPr id="120" name="Rectangle 119"/>
                    <p:cNvSpPr/>
                    <p:nvPr/>
                  </p:nvSpPr>
                  <p:spPr>
                    <a:xfrm>
                      <a:off x="3428679" y="4194373"/>
                      <a:ext cx="2034746" cy="18288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Malgun Gothic" panose="020B0503020000020004" pitchFamily="34" charset="-127"/>
                        <a:ea typeface="Malgun Gothic" panose="020B0503020000020004" pitchFamily="34" charset="-127"/>
                        <a:cs typeface="Malgun Gothic Semilight" panose="020B0502040204020203" pitchFamily="34" charset="-128"/>
                      </a:endParaRPr>
                    </a:p>
                  </p:txBody>
                </p:sp>
                <p:pic>
                  <p:nvPicPr>
                    <p:cNvPr id="121"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3696875" y="4560118"/>
                      <a:ext cx="531846" cy="35456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4717735" y="4560118"/>
                      <a:ext cx="531846" cy="35456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4717735" y="5359526"/>
                      <a:ext cx="531846" cy="35456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ligh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898" t="30123" r="26595" b="26759"/>
                    <a:stretch/>
                  </p:blipFill>
                  <p:spPr bwMode="auto">
                    <a:xfrm flipH="1">
                      <a:off x="3696875" y="5359526"/>
                      <a:ext cx="531846" cy="354565"/>
                    </a:xfrm>
                    <a:prstGeom prst="rect">
                      <a:avLst/>
                    </a:prstGeom>
                    <a:noFill/>
                    <a:extLst>
                      <a:ext uri="{909E8E84-426E-40DD-AFC4-6F175D3DCCD1}">
                        <a14:hiddenFill xmlns:a14="http://schemas.microsoft.com/office/drawing/2010/main">
                          <a:solidFill>
                            <a:srgbClr val="FFFFFF"/>
                          </a:solidFill>
                        </a14:hiddenFill>
                      </a:ext>
                    </a:extLst>
                  </p:spPr>
                </p:pic>
              </p:grpSp>
              <p:sp>
                <p:nvSpPr>
                  <p:cNvPr id="116" name="TextBox 115"/>
                  <p:cNvSpPr txBox="1"/>
                  <p:nvPr/>
                </p:nvSpPr>
                <p:spPr>
                  <a:xfrm>
                    <a:off x="3593840" y="30180390"/>
                    <a:ext cx="6457676" cy="1601411"/>
                  </a:xfrm>
                  <a:prstGeom prst="rect">
                    <a:avLst/>
                  </a:prstGeom>
                  <a:noFill/>
                </p:spPr>
                <p:txBody>
                  <a:bodyPr wrap="none" rtlCol="0">
                    <a:spAutoFit/>
                  </a:bodyPr>
                  <a:lstStyle/>
                  <a:p>
                    <a:pPr algn="ctr"/>
                    <a:r>
                      <a:rPr lang="en-GB" sz="2800" dirty="0">
                        <a:latin typeface="Malgun Gothic" panose="020B0503020000020004" pitchFamily="34" charset="-127"/>
                        <a:ea typeface="Malgun Gothic" panose="020B0503020000020004" pitchFamily="34" charset="-127"/>
                        <a:cs typeface="Malgun Gothic Semilight" panose="020B0502040204020203" pitchFamily="34" charset="-128"/>
                      </a:rPr>
                      <a:t>Established community,</a:t>
                    </a:r>
                  </a:p>
                  <a:p>
                    <a:pPr algn="ctr"/>
                    <a:r>
                      <a:rPr lang="en-GB" sz="2800" dirty="0">
                        <a:latin typeface="Malgun Gothic" panose="020B0503020000020004" pitchFamily="34" charset="-127"/>
                        <a:ea typeface="Malgun Gothic" panose="020B0503020000020004" pitchFamily="34" charset="-127"/>
                        <a:cs typeface="Malgun Gothic Semilight" panose="020B0502040204020203" pitchFamily="34" charset="-128"/>
                      </a:rPr>
                      <a:t>UV-C Irradiated</a:t>
                    </a:r>
                  </a:p>
                </p:txBody>
              </p:sp>
            </p:grpSp>
          </p:grpSp>
          <p:sp>
            <p:nvSpPr>
              <p:cNvPr id="126" name="TextBox 125"/>
              <p:cNvSpPr txBox="1"/>
              <p:nvPr/>
            </p:nvSpPr>
            <p:spPr>
              <a:xfrm>
                <a:off x="1983177" y="36702195"/>
                <a:ext cx="2792752" cy="738664"/>
              </a:xfrm>
              <a:prstGeom prst="rect">
                <a:avLst/>
              </a:prstGeom>
              <a:noFill/>
            </p:spPr>
            <p:txBody>
              <a:bodyPr wrap="none" rtlCol="0">
                <a:spAutoFit/>
              </a:bodyPr>
              <a:lstStyle/>
              <a:p>
                <a:pPr>
                  <a:lnSpc>
                    <a:spcPct val="150000"/>
                  </a:lnSpc>
                </a:pPr>
                <a:r>
                  <a:rPr lang="en-GB" sz="2800" i="1" dirty="0">
                    <a:latin typeface="Malgun Gothic" panose="020B0503020000020004" pitchFamily="34" charset="-127"/>
                    <a:ea typeface="Malgun Gothic" panose="020B0503020000020004" pitchFamily="34" charset="-127"/>
                    <a:cs typeface="Malgun Gothic Semilight" panose="020B0502040204020203" pitchFamily="34" charset="-128"/>
                  </a:rPr>
                  <a:t>Navicula incerta</a:t>
                </a:r>
              </a:p>
            </p:txBody>
          </p:sp>
        </p:grpSp>
        <p:sp>
          <p:nvSpPr>
            <p:cNvPr id="56" name="TextBox 55"/>
            <p:cNvSpPr txBox="1"/>
            <p:nvPr/>
          </p:nvSpPr>
          <p:spPr>
            <a:xfrm>
              <a:off x="1953602" y="28931466"/>
              <a:ext cx="10584271" cy="400110"/>
            </a:xfrm>
            <a:prstGeom prst="rect">
              <a:avLst/>
            </a:prstGeom>
            <a:noFill/>
          </p:spPr>
          <p:txBody>
            <a:bodyPr wrap="square" rtlCol="0">
              <a:spAutoFit/>
            </a:bodyPr>
            <a:lstStyle/>
            <a:p>
              <a:pPr lvl="0"/>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Fig 3. Experimental setup and test species (</a:t>
              </a:r>
              <a:r>
                <a:rPr lang="en-GB" sz="2000" dirty="0" err="1">
                  <a:latin typeface="Malgun Gothic" panose="020B0503020000020004" pitchFamily="34" charset="-127"/>
                  <a:ea typeface="Malgun Gothic" panose="020B0503020000020004" pitchFamily="34" charset="-127"/>
                  <a:cs typeface="Malgun Gothic Semilight" panose="020B0502040204020203" pitchFamily="34" charset="-128"/>
                </a:rPr>
                <a:t>Ratnashingham</a:t>
              </a:r>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 and Hebert., 2007).</a:t>
              </a:r>
            </a:p>
          </p:txBody>
        </p:sp>
      </p:grpSp>
      <p:grpSp>
        <p:nvGrpSpPr>
          <p:cNvPr id="26" name="Group 25"/>
          <p:cNvGrpSpPr/>
          <p:nvPr/>
        </p:nvGrpSpPr>
        <p:grpSpPr>
          <a:xfrm>
            <a:off x="15395615" y="30217961"/>
            <a:ext cx="12807619" cy="3794088"/>
            <a:chOff x="14687701" y="33246378"/>
            <a:chExt cx="14328026" cy="4244488"/>
          </a:xfrm>
        </p:grpSpPr>
        <p:grpSp>
          <p:nvGrpSpPr>
            <p:cNvPr id="4" name="Group 3"/>
            <p:cNvGrpSpPr/>
            <p:nvPr/>
          </p:nvGrpSpPr>
          <p:grpSpPr>
            <a:xfrm>
              <a:off x="15519451" y="33246378"/>
              <a:ext cx="12606468" cy="3767279"/>
              <a:chOff x="14345525" y="30842924"/>
              <a:chExt cx="12606468" cy="3767279"/>
            </a:xfrm>
          </p:grpSpPr>
          <p:grpSp>
            <p:nvGrpSpPr>
              <p:cNvPr id="74" name="Group 73"/>
              <p:cNvGrpSpPr/>
              <p:nvPr/>
            </p:nvGrpSpPr>
            <p:grpSpPr>
              <a:xfrm>
                <a:off x="14345525" y="30842924"/>
                <a:ext cx="12606468" cy="3767279"/>
                <a:chOff x="392125" y="2455739"/>
                <a:chExt cx="8375192" cy="2502817"/>
              </a:xfrm>
              <a:noFill/>
            </p:grpSpPr>
            <p:pic>
              <p:nvPicPr>
                <p:cNvPr id="75" name="Picture 74"/>
                <p:cNvPicPr>
                  <a:picLocks noChangeAspect="1"/>
                </p:cNvPicPr>
                <p:nvPr/>
              </p:nvPicPr>
              <p:blipFill rotWithShape="1">
                <a:blip r:embed="rId13" cstate="print">
                  <a:extLst>
                    <a:ext uri="{28A0092B-C50C-407E-A947-70E740481C1C}">
                      <a14:useLocalDpi xmlns:a14="http://schemas.microsoft.com/office/drawing/2010/main" val="0"/>
                    </a:ext>
                  </a:extLst>
                </a:blip>
                <a:srcRect l="13541" t="55223" r="25718" b="7478"/>
                <a:stretch/>
              </p:blipFill>
              <p:spPr>
                <a:xfrm rot="16200000">
                  <a:off x="506836" y="2341028"/>
                  <a:ext cx="2502817" cy="2732240"/>
                </a:xfrm>
                <a:prstGeom prst="rect">
                  <a:avLst/>
                </a:prstGeom>
                <a:grpFill/>
              </p:spPr>
            </p:pic>
            <p:pic>
              <p:nvPicPr>
                <p:cNvPr id="76" name="Picture 75"/>
                <p:cNvPicPr>
                  <a:picLocks noChangeAspect="1"/>
                </p:cNvPicPr>
                <p:nvPr/>
              </p:nvPicPr>
              <p:blipFill rotWithShape="1">
                <a:blip r:embed="rId14" cstate="print">
                  <a:extLst>
                    <a:ext uri="{28A0092B-C50C-407E-A947-70E740481C1C}">
                      <a14:useLocalDpi xmlns:a14="http://schemas.microsoft.com/office/drawing/2010/main" val="0"/>
                    </a:ext>
                  </a:extLst>
                </a:blip>
                <a:srcRect l="25758" t="8272" r="20065" b="3979"/>
                <a:stretch/>
              </p:blipFill>
              <p:spPr bwMode="auto">
                <a:xfrm rot="10800000">
                  <a:off x="6022867" y="2458243"/>
                  <a:ext cx="2744450" cy="2500312"/>
                </a:xfrm>
                <a:prstGeom prst="rect">
                  <a:avLst/>
                </a:prstGeom>
                <a:grpFill/>
                <a:ln>
                  <a:noFill/>
                </a:ln>
                <a:extLst>
                  <a:ext uri="{53640926-AAD7-44D8-BBD7-CCE9431645EC}">
                    <a14:shadowObscured xmlns:a14="http://schemas.microsoft.com/office/drawing/2010/main"/>
                  </a:ext>
                </a:extLst>
              </p:spPr>
            </p:pic>
          </p:grpSp>
          <p:pic>
            <p:nvPicPr>
              <p:cNvPr id="77" name="Picture 76"/>
              <p:cNvPicPr>
                <a:picLocks noChangeAspect="1"/>
              </p:cNvPicPr>
              <p:nvPr/>
            </p:nvPicPr>
            <p:blipFill rotWithShape="1">
              <a:blip r:embed="rId13" cstate="print">
                <a:extLst>
                  <a:ext uri="{28A0092B-C50C-407E-A947-70E740481C1C}">
                    <a14:useLocalDpi xmlns:a14="http://schemas.microsoft.com/office/drawing/2010/main" val="0"/>
                  </a:ext>
                </a:extLst>
              </a:blip>
              <a:srcRect l="7467" t="-2861" r="17113" b="50757"/>
              <a:stretch/>
            </p:blipFill>
            <p:spPr>
              <a:xfrm rot="5400000">
                <a:off x="18887527" y="30417298"/>
                <a:ext cx="3763509" cy="4622296"/>
              </a:xfrm>
              <a:prstGeom prst="rect">
                <a:avLst/>
              </a:prstGeom>
              <a:noFill/>
            </p:spPr>
          </p:pic>
        </p:grpSp>
        <p:sp>
          <p:nvSpPr>
            <p:cNvPr id="58" name="TextBox 57"/>
            <p:cNvSpPr txBox="1"/>
            <p:nvPr/>
          </p:nvSpPr>
          <p:spPr>
            <a:xfrm>
              <a:off x="14687701" y="37043259"/>
              <a:ext cx="14328026" cy="447607"/>
            </a:xfrm>
            <a:prstGeom prst="rect">
              <a:avLst/>
            </a:prstGeom>
            <a:noFill/>
          </p:spPr>
          <p:txBody>
            <a:bodyPr wrap="square" rtlCol="0">
              <a:spAutoFit/>
            </a:bodyPr>
            <a:lstStyle/>
            <a:p>
              <a:pPr lvl="0"/>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Fig 5. Growth assay imagery. Left to right; UV-C irradiated, Control, Established community UV-C irradiated.</a:t>
              </a:r>
            </a:p>
          </p:txBody>
        </p:sp>
      </p:grpSp>
      <p:grpSp>
        <p:nvGrpSpPr>
          <p:cNvPr id="15" name="Group 14"/>
          <p:cNvGrpSpPr/>
          <p:nvPr/>
        </p:nvGrpSpPr>
        <p:grpSpPr>
          <a:xfrm>
            <a:off x="15667804" y="18851025"/>
            <a:ext cx="13416833" cy="5780574"/>
            <a:chOff x="15610448" y="19680436"/>
            <a:chExt cx="12625906" cy="5439807"/>
          </a:xfrm>
        </p:grpSpPr>
        <p:sp>
          <p:nvSpPr>
            <p:cNvPr id="64" name="TextBox 63"/>
            <p:cNvSpPr txBox="1"/>
            <p:nvPr/>
          </p:nvSpPr>
          <p:spPr>
            <a:xfrm>
              <a:off x="15610448" y="24743720"/>
              <a:ext cx="12625906" cy="376523"/>
            </a:xfrm>
            <a:prstGeom prst="rect">
              <a:avLst/>
            </a:prstGeom>
            <a:noFill/>
          </p:spPr>
          <p:txBody>
            <a:bodyPr wrap="square" rtlCol="0">
              <a:spAutoFit/>
            </a:bodyPr>
            <a:lstStyle/>
            <a:p>
              <a:pPr lvl="0"/>
              <a:r>
                <a:rPr lang="en-GB" sz="2000" dirty="0">
                  <a:latin typeface="Malgun Gothic" panose="020B0503020000020004" pitchFamily="34" charset="-127"/>
                  <a:ea typeface="Malgun Gothic" panose="020B0503020000020004" pitchFamily="34" charset="-127"/>
                  <a:cs typeface="Malgun Gothic Semilight" panose="020B0502040204020203" pitchFamily="34" charset="-128"/>
                </a:rPr>
                <a:t>Fig 4. Diatom count data of respective experimental duration for growth assay analysis.</a:t>
              </a:r>
              <a:endPar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graphicFrame>
          <p:nvGraphicFramePr>
            <p:cNvPr id="65" name="Chart 64"/>
            <p:cNvGraphicFramePr>
              <a:graphicFrameLocks/>
            </p:cNvGraphicFramePr>
            <p:nvPr>
              <p:extLst>
                <p:ext uri="{D42A27DB-BD31-4B8C-83A1-F6EECF244321}">
                  <p14:modId xmlns:p14="http://schemas.microsoft.com/office/powerpoint/2010/main" val="1108392835"/>
                </p:ext>
              </p:extLst>
            </p:nvPr>
          </p:nvGraphicFramePr>
          <p:xfrm>
            <a:off x="15689738" y="19680436"/>
            <a:ext cx="11088552" cy="4996422"/>
          </p:xfrm>
          <a:graphic>
            <a:graphicData uri="http://schemas.openxmlformats.org/drawingml/2006/chart">
              <c:chart xmlns:c="http://schemas.openxmlformats.org/drawingml/2006/chart" xmlns:r="http://schemas.openxmlformats.org/officeDocument/2006/relationships" r:id="rId15"/>
            </a:graphicData>
          </a:graphic>
        </p:graphicFrame>
      </p:grpSp>
      <p:sp>
        <p:nvSpPr>
          <p:cNvPr id="101" name="TextBox 100"/>
          <p:cNvSpPr txBox="1"/>
          <p:nvPr/>
        </p:nvSpPr>
        <p:spPr>
          <a:xfrm>
            <a:off x="15521520" y="10746419"/>
            <a:ext cx="229350" cy="1077218"/>
          </a:xfrm>
          <a:prstGeom prst="rect">
            <a:avLst/>
          </a:prstGeom>
          <a:noFill/>
        </p:spPr>
        <p:txBody>
          <a:bodyPr wrap="square" rtlCol="0">
            <a:spAutoFit/>
          </a:bodyPr>
          <a:lstStyle/>
          <a:p>
            <a:pPr lvl="0"/>
            <a:endParaRPr lang="en-GB" sz="3600" dirty="0">
              <a:latin typeface="Malgun Gothic" panose="020B0503020000020004" pitchFamily="34" charset="-127"/>
              <a:ea typeface="Malgun Gothic" panose="020B0503020000020004" pitchFamily="34" charset="-127"/>
              <a:cs typeface="Malgun Gothic Semilight" panose="020B0502040204020203" pitchFamily="34" charset="-128"/>
            </a:endParaRPr>
          </a:p>
          <a:p>
            <a:pPr lvl="0"/>
            <a:r>
              <a:rPr lang="en-GB" sz="2800" dirty="0">
                <a:solidFill>
                  <a:prstClr val="black"/>
                </a:solidFill>
                <a:latin typeface="Malgun Gothic" panose="020B0503020000020004" pitchFamily="34" charset="-127"/>
                <a:ea typeface="Malgun Gothic" panose="020B0503020000020004" pitchFamily="34" charset="-127"/>
                <a:cs typeface="Malgun Gothic Semilight" panose="020B0502040204020203" pitchFamily="34" charset="-128"/>
              </a:rPr>
              <a:t> </a:t>
            </a:r>
          </a:p>
        </p:txBody>
      </p:sp>
    </p:spTree>
    <p:extLst>
      <p:ext uri="{BB962C8B-B14F-4D97-AF65-F5344CB8AC3E}">
        <p14:creationId xmlns:p14="http://schemas.microsoft.com/office/powerpoint/2010/main" val="2932492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15269</TotalTime>
  <Words>1038</Words>
  <Application>Microsoft Macintosh PowerPoint</Application>
  <PresentationFormat>Custom</PresentationFormat>
  <Paragraphs>130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Malgun Gothic</vt:lpstr>
      <vt:lpstr>Malgun Gothic Semilight</vt:lpstr>
      <vt:lpstr>Arial</vt:lpstr>
      <vt:lpstr>Calibri</vt:lpstr>
      <vt:lpstr>Calibri Light</vt:lpstr>
      <vt:lpstr>Office Theme</vt:lpstr>
      <vt:lpstr>PowerPoint Presentation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Whitworth (PGR)</dc:creator>
  <cp:lastModifiedBy>Tony Clare</cp:lastModifiedBy>
  <cp:revision>122</cp:revision>
  <cp:lastPrinted>2019-04-15T13:15:39Z</cp:lastPrinted>
  <dcterms:created xsi:type="dcterms:W3CDTF">2019-01-28T13:43:14Z</dcterms:created>
  <dcterms:modified xsi:type="dcterms:W3CDTF">2021-04-29T18:53:06Z</dcterms:modified>
</cp:coreProperties>
</file>